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74"/>
  </p:normalViewPr>
  <p:slideViewPr>
    <p:cSldViewPr snapToGrid="0" snapToObjects="1">
      <p:cViewPr varScale="1">
        <p:scale>
          <a:sx n="131" d="100"/>
          <a:sy n="131" d="100"/>
        </p:scale>
        <p:origin x="3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96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00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8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195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732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88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342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2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42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484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359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3E393-85D0-D94D-97A9-8076AB27695F}" type="datetimeFigureOut">
              <a:rPr lang="en-US" smtClean="0"/>
              <a:t>9/22/19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7C2038-C09D-CF4A-9701-98CC4194CA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4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CCD Mini-Lecture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ASTR 257</a:t>
            </a:r>
          </a:p>
        </p:txBody>
      </p:sp>
    </p:spTree>
    <p:extLst>
      <p:ext uri="{BB962C8B-B14F-4D97-AF65-F5344CB8AC3E}">
        <p14:creationId xmlns:p14="http://schemas.microsoft.com/office/powerpoint/2010/main" val="11442891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Issues: Persistently Bad Pixels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956" y="1569823"/>
            <a:ext cx="5627644" cy="3904522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>
            <a:off x="4522573" y="2594919"/>
            <a:ext cx="654908" cy="914400"/>
          </a:xfrm>
          <a:prstGeom prst="line">
            <a:avLst/>
          </a:prstGeom>
          <a:ln w="41275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272746" y="6252782"/>
            <a:ext cx="5082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Solution:  Take the average of the surrounding pixels</a:t>
            </a:r>
          </a:p>
        </p:txBody>
      </p:sp>
    </p:spTree>
    <p:extLst>
      <p:ext uri="{BB962C8B-B14F-4D97-AF65-F5344CB8AC3E}">
        <p14:creationId xmlns:p14="http://schemas.microsoft.com/office/powerpoint/2010/main" val="6139746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Issues: Saturation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7955" y="1690688"/>
            <a:ext cx="2776089" cy="38412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2746" y="5980934"/>
            <a:ext cx="103764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Solution:  Take short enough integrations that the detector is not saturated</a:t>
            </a:r>
          </a:p>
          <a:p>
            <a:r>
              <a:rPr lang="mr-IN" dirty="0"/>
              <a:t>…</a:t>
            </a:r>
            <a:r>
              <a:rPr lang="en-US" dirty="0"/>
              <a:t>but when you use shorter integrations, you read the detector more times and each time you get read noise.</a:t>
            </a:r>
          </a:p>
        </p:txBody>
      </p:sp>
    </p:spTree>
    <p:extLst>
      <p:ext uri="{BB962C8B-B14F-4D97-AF65-F5344CB8AC3E}">
        <p14:creationId xmlns:p14="http://schemas.microsoft.com/office/powerpoint/2010/main" val="528198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ACD6-BB81-8944-9AD1-794CF7159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Ds9 demo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570E75-1202-374E-8936-D6341503BAF6}"/>
              </a:ext>
            </a:extLst>
          </p:cNvPr>
          <p:cNvSpPr txBox="1"/>
          <p:nvPr/>
        </p:nvSpPr>
        <p:spPr>
          <a:xfrm>
            <a:off x="1303506" y="1945532"/>
            <a:ext cx="49416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scale/stretch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lock-physical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regions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centroiding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projection tool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world-coordinate system</a:t>
            </a:r>
          </a:p>
        </p:txBody>
      </p:sp>
    </p:spTree>
    <p:extLst>
      <p:ext uri="{BB962C8B-B14F-4D97-AF65-F5344CB8AC3E}">
        <p14:creationId xmlns:p14="http://schemas.microsoft.com/office/powerpoint/2010/main" val="527335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372" y="1841157"/>
            <a:ext cx="3865326" cy="35216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3989" y="1730633"/>
            <a:ext cx="5588000" cy="3632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6249" y="506627"/>
            <a:ext cx="100831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A CCD (Charge-Coupled Device) is a 2D Array of Light-Sensitive Pixels that Reads out in a Particular Way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8372" y="5525311"/>
            <a:ext cx="4339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CCDs are small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Most digital cameras you use are CCDs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36596" y="5525310"/>
            <a:ext cx="61965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In astronomy, they can only measure 1 wavelength at a time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In color digital cameras, pixels that are sensitive to difference colors are interleaved</a:t>
            </a:r>
          </a:p>
        </p:txBody>
      </p:sp>
    </p:spTree>
    <p:extLst>
      <p:ext uri="{BB962C8B-B14F-4D97-AF65-F5344CB8AC3E}">
        <p14:creationId xmlns:p14="http://schemas.microsoft.com/office/powerpoint/2010/main" val="1695784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CCD Readout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996" y="2137253"/>
            <a:ext cx="5236004" cy="38847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640" y="2137253"/>
            <a:ext cx="43434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58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Photoelectrons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CCDs absorb photons and turn them into electrons</a:t>
            </a:r>
          </a:p>
          <a:p>
            <a:endParaRPr lang="en-US" dirty="0"/>
          </a:p>
          <a:p>
            <a:r>
              <a:rPr lang="en-US" dirty="0"/>
              <a:t>Electrons are turned into numbers with an analog-to-digital converter</a:t>
            </a:r>
          </a:p>
          <a:p>
            <a:endParaRPr lang="en-US" dirty="0"/>
          </a:p>
          <a:p>
            <a:r>
              <a:rPr lang="en-US" dirty="0"/>
              <a:t>The analog-to-digital converter has error each time it reads a pixel.  This is called </a:t>
            </a:r>
            <a:r>
              <a:rPr lang="en-US" b="1" dirty="0"/>
              <a:t>read noise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analog-to-digital converter cannot make negative numbers.  So a </a:t>
            </a:r>
            <a:r>
              <a:rPr lang="en-US" b="1" dirty="0"/>
              <a:t>bias</a:t>
            </a:r>
            <a:r>
              <a:rPr lang="en-US" dirty="0"/>
              <a:t> is added to each pixel so that the read-out will always register a positive number, even in the face of read noise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72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Pixel-by-pixel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/>
              <a:t>Bias</a:t>
            </a:r>
            <a:r>
              <a:rPr lang="en-US" dirty="0"/>
              <a:t>—positive number added to each pixel.  Does not change significantly from frame to frame.  Does not change with integration time. </a:t>
            </a:r>
            <a:r>
              <a:rPr lang="en-US" dirty="0">
                <a:solidFill>
                  <a:srgbClr val="FF0000"/>
                </a:solidFill>
              </a:rPr>
              <a:t>Correct with Bias Frame</a:t>
            </a:r>
          </a:p>
          <a:p>
            <a:endParaRPr lang="en-US" dirty="0"/>
          </a:p>
          <a:p>
            <a:r>
              <a:rPr lang="en-US" b="1" dirty="0"/>
              <a:t>Dark Current</a:t>
            </a:r>
            <a:r>
              <a:rPr lang="en-US" dirty="0"/>
              <a:t>—Electrons that build up with time due to thermal effects in the CCD.  </a:t>
            </a:r>
            <a:r>
              <a:rPr lang="en-US" dirty="0">
                <a:solidFill>
                  <a:srgbClr val="FF0000"/>
                </a:solidFill>
              </a:rPr>
              <a:t>Correct with Dark Frame</a:t>
            </a:r>
          </a:p>
          <a:p>
            <a:endParaRPr lang="en-US" dirty="0"/>
          </a:p>
          <a:p>
            <a:r>
              <a:rPr lang="en-US" b="1" dirty="0"/>
              <a:t>Gain</a:t>
            </a:r>
            <a:r>
              <a:rPr lang="en-US" dirty="0"/>
              <a:t>—Number of photoelectrons produced per photon.  </a:t>
            </a:r>
            <a:r>
              <a:rPr lang="en-US" dirty="0">
                <a:solidFill>
                  <a:srgbClr val="FF0000"/>
                </a:solidFill>
              </a:rPr>
              <a:t>Usually known a priori, but can be calculated with Poisson statistics.  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Quantum Efficiency</a:t>
            </a:r>
            <a:r>
              <a:rPr lang="en-US" dirty="0"/>
              <a:t>—fraction of photons detected. </a:t>
            </a:r>
            <a:r>
              <a:rPr lang="en-US" dirty="0">
                <a:solidFill>
                  <a:srgbClr val="FF0000"/>
                </a:solidFill>
              </a:rPr>
              <a:t>Correct with flat field.</a:t>
            </a:r>
          </a:p>
        </p:txBody>
      </p:sp>
    </p:spTree>
    <p:extLst>
      <p:ext uri="{BB962C8B-B14F-4D97-AF65-F5344CB8AC3E}">
        <p14:creationId xmlns:p14="http://schemas.microsoft.com/office/powerpoint/2010/main" val="27283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Types of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Bias Frame—Ideally a zero second image that captures the per-pixel bias, but no light and no dark current.  </a:t>
            </a:r>
            <a:r>
              <a:rPr lang="en-US" dirty="0">
                <a:solidFill>
                  <a:srgbClr val="FF0000"/>
                </a:solidFill>
              </a:rPr>
              <a:t>Counts are from bias.</a:t>
            </a:r>
          </a:p>
          <a:p>
            <a:endParaRPr lang="en-US" dirty="0"/>
          </a:p>
          <a:p>
            <a:r>
              <a:rPr lang="en-US" dirty="0"/>
              <a:t>Dark Frame—Frame with a non-zero integration time taken with the camera shutter closed.  </a:t>
            </a:r>
            <a:r>
              <a:rPr lang="en-US" dirty="0">
                <a:solidFill>
                  <a:srgbClr val="FF0000"/>
                </a:solidFill>
              </a:rPr>
              <a:t>Counts are from bias and dark current.</a:t>
            </a:r>
          </a:p>
          <a:p>
            <a:endParaRPr lang="en-US" dirty="0"/>
          </a:p>
          <a:p>
            <a:r>
              <a:rPr lang="en-US" dirty="0"/>
              <a:t>Flat Field—Frame with non-zero integration time taken of the twilight sky or a special screen on the dome that has uniform brightness.  </a:t>
            </a:r>
            <a:r>
              <a:rPr lang="en-US" dirty="0">
                <a:solidFill>
                  <a:srgbClr val="FF0000"/>
                </a:solidFill>
              </a:rPr>
              <a:t>Counts are from bias, dark current and a uniform source.</a:t>
            </a:r>
          </a:p>
          <a:p>
            <a:endParaRPr lang="en-US" dirty="0"/>
          </a:p>
          <a:p>
            <a:r>
              <a:rPr lang="en-US" dirty="0"/>
              <a:t>Science Frame—</a:t>
            </a:r>
            <a:r>
              <a:rPr lang="en-US" dirty="0">
                <a:solidFill>
                  <a:srgbClr val="FF0000"/>
                </a:solidFill>
              </a:rPr>
              <a:t>Counts are from bias, dark current and a science field.</a:t>
            </a:r>
            <a:r>
              <a:rPr lang="en-US" dirty="0"/>
              <a:t>  Each pixel in a science image is counts=science*</a:t>
            </a:r>
            <a:r>
              <a:rPr lang="en-US" dirty="0" err="1"/>
              <a:t>QE+dark+bias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80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 Data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If all integration times are the same: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Calibrated Image = (science-dark)/(flat-dark)</a:t>
            </a:r>
          </a:p>
        </p:txBody>
      </p:sp>
    </p:spTree>
    <p:extLst>
      <p:ext uri="{BB962C8B-B14F-4D97-AF65-F5344CB8AC3E}">
        <p14:creationId xmlns:p14="http://schemas.microsoft.com/office/powerpoint/2010/main" val="2783909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Standard Data Reduction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Make Dark Image—Subtract bias frames from dark frames.  Divide by integration time to make into a per second image</a:t>
            </a:r>
          </a:p>
          <a:p>
            <a:r>
              <a:rPr lang="en-US" dirty="0"/>
              <a:t>Make Flat Field Image—Subtract dark frame (or just darker frame).  Divide by integration time to make into a per second image. </a:t>
            </a:r>
          </a:p>
          <a:p>
            <a:r>
              <a:rPr lang="en-US" dirty="0"/>
              <a:t>Make Science Frames—Subtract bias frame.  Divide by integration time to make into a per second image.  Subtract Dark Image.  Divide by Flat Field.  </a:t>
            </a:r>
          </a:p>
          <a:p>
            <a:endParaRPr lang="en-US" dirty="0"/>
          </a:p>
          <a:p>
            <a:r>
              <a:rPr lang="en-US" dirty="0"/>
              <a:t>NOTE: Since the flat field has an unknown illumination, pixel values are all scaled by an unknown constant.  With few exceptions, astronomy data reduction is done in a relative not absolute sense!!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3925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Other Issues: Cosmic Rays Make Artifacts on Your CCD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733" y="1690688"/>
            <a:ext cx="6132534" cy="414481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72746" y="6252782"/>
            <a:ext cx="4669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Solution:  Take lots of images and median them </a:t>
            </a:r>
          </a:p>
        </p:txBody>
      </p:sp>
    </p:spTree>
    <p:extLst>
      <p:ext uri="{BB962C8B-B14F-4D97-AF65-F5344CB8AC3E}">
        <p14:creationId xmlns:p14="http://schemas.microsoft.com/office/powerpoint/2010/main" val="913362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563</Words>
  <Application>Microsoft Macintosh PowerPoint</Application>
  <PresentationFormat>Widescreen</PresentationFormat>
  <Paragraphs>58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CCD Mini-Lecture</vt:lpstr>
      <vt:lpstr>PowerPoint Presentation</vt:lpstr>
      <vt:lpstr>CCD Readout</vt:lpstr>
      <vt:lpstr>Photoelectrons</vt:lpstr>
      <vt:lpstr>Pixel-by-pixel properties</vt:lpstr>
      <vt:lpstr>Types of Data</vt:lpstr>
      <vt:lpstr>Standard Data Reduction</vt:lpstr>
      <vt:lpstr>Standard Data Reduction</vt:lpstr>
      <vt:lpstr>Other Issues: Cosmic Rays Make Artifacts on Your CCD</vt:lpstr>
      <vt:lpstr>Other Issues: Persistently Bad Pixels</vt:lpstr>
      <vt:lpstr>Other Issues: Saturation</vt:lpstr>
      <vt:lpstr>Ds9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CCD Mini-Lecture</dc:title>
  <dc:creator>Andy Skemer</dc:creator>
  <cp:lastModifiedBy>Andy Skemer</cp:lastModifiedBy>
  <cp:revision>12</cp:revision>
  <dcterms:created xsi:type="dcterms:W3CDTF">2017-04-12T00:30:12Z</dcterms:created>
  <dcterms:modified xsi:type="dcterms:W3CDTF">2019-09-22T14:11:21Z</dcterms:modified>
</cp:coreProperties>
</file>

<file path=docProps/thumbnail.jpeg>
</file>